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91"/>
  </p:notesMasterIdLst>
  <p:handoutMasterIdLst>
    <p:handoutMasterId r:id="rId92"/>
  </p:handoutMasterIdLst>
  <p:sldIdLst>
    <p:sldId id="276" r:id="rId2"/>
    <p:sldId id="390" r:id="rId3"/>
    <p:sldId id="257" r:id="rId4"/>
    <p:sldId id="258" r:id="rId5"/>
    <p:sldId id="259" r:id="rId6"/>
    <p:sldId id="392" r:id="rId7"/>
    <p:sldId id="393" r:id="rId8"/>
    <p:sldId id="394" r:id="rId9"/>
    <p:sldId id="282" r:id="rId10"/>
    <p:sldId id="277" r:id="rId11"/>
    <p:sldId id="278" r:id="rId12"/>
    <p:sldId id="285" r:id="rId13"/>
    <p:sldId id="286" r:id="rId14"/>
    <p:sldId id="262" r:id="rId15"/>
    <p:sldId id="279" r:id="rId16"/>
    <p:sldId id="266" r:id="rId17"/>
    <p:sldId id="269" r:id="rId18"/>
    <p:sldId id="270" r:id="rId19"/>
    <p:sldId id="283" r:id="rId20"/>
    <p:sldId id="374" r:id="rId21"/>
    <p:sldId id="296" r:id="rId22"/>
    <p:sldId id="297" r:id="rId23"/>
    <p:sldId id="298" r:id="rId24"/>
    <p:sldId id="329" r:id="rId25"/>
    <p:sldId id="330" r:id="rId26"/>
    <p:sldId id="331" r:id="rId27"/>
    <p:sldId id="332" r:id="rId28"/>
    <p:sldId id="333" r:id="rId29"/>
    <p:sldId id="335" r:id="rId30"/>
    <p:sldId id="336" r:id="rId31"/>
    <p:sldId id="302" r:id="rId32"/>
    <p:sldId id="301" r:id="rId33"/>
    <p:sldId id="300" r:id="rId34"/>
    <p:sldId id="384" r:id="rId35"/>
    <p:sldId id="383" r:id="rId36"/>
    <p:sldId id="382" r:id="rId37"/>
    <p:sldId id="381" r:id="rId38"/>
    <p:sldId id="380" r:id="rId39"/>
    <p:sldId id="379" r:id="rId40"/>
    <p:sldId id="378" r:id="rId41"/>
    <p:sldId id="376" r:id="rId42"/>
    <p:sldId id="385" r:id="rId43"/>
    <p:sldId id="389" r:id="rId44"/>
    <p:sldId id="388" r:id="rId45"/>
    <p:sldId id="387" r:id="rId46"/>
    <p:sldId id="318" r:id="rId47"/>
    <p:sldId id="317" r:id="rId48"/>
    <p:sldId id="343" r:id="rId49"/>
    <p:sldId id="344" r:id="rId50"/>
    <p:sldId id="345" r:id="rId51"/>
    <p:sldId id="346" r:id="rId52"/>
    <p:sldId id="347" r:id="rId53"/>
    <p:sldId id="348" r:id="rId54"/>
    <p:sldId id="337" r:id="rId55"/>
    <p:sldId id="338" r:id="rId56"/>
    <p:sldId id="339" r:id="rId57"/>
    <p:sldId id="340" r:id="rId58"/>
    <p:sldId id="342" r:id="rId59"/>
    <p:sldId id="341" r:id="rId60"/>
    <p:sldId id="322" r:id="rId61"/>
    <p:sldId id="321" r:id="rId62"/>
    <p:sldId id="323" r:id="rId63"/>
    <p:sldId id="324" r:id="rId64"/>
    <p:sldId id="325" r:id="rId65"/>
    <p:sldId id="328" r:id="rId66"/>
    <p:sldId id="327" r:id="rId67"/>
    <p:sldId id="375" r:id="rId68"/>
    <p:sldId id="295" r:id="rId69"/>
    <p:sldId id="350" r:id="rId70"/>
    <p:sldId id="351" r:id="rId71"/>
    <p:sldId id="352" r:id="rId72"/>
    <p:sldId id="362" r:id="rId73"/>
    <p:sldId id="361" r:id="rId74"/>
    <p:sldId id="360" r:id="rId75"/>
    <p:sldId id="359" r:id="rId76"/>
    <p:sldId id="363" r:id="rId77"/>
    <p:sldId id="364" r:id="rId78"/>
    <p:sldId id="369" r:id="rId79"/>
    <p:sldId id="294" r:id="rId80"/>
    <p:sldId id="290" r:id="rId81"/>
    <p:sldId id="291" r:id="rId82"/>
    <p:sldId id="371" r:id="rId83"/>
    <p:sldId id="293" r:id="rId84"/>
    <p:sldId id="372" r:id="rId85"/>
    <p:sldId id="273" r:id="rId86"/>
    <p:sldId id="395" r:id="rId87"/>
    <p:sldId id="391" r:id="rId88"/>
    <p:sldId id="281" r:id="rId89"/>
    <p:sldId id="287" r:id="rId90"/>
  </p:sldIdLst>
  <p:sldSz cx="9144000" cy="6858000" type="screen4x3"/>
  <p:notesSz cx="6858000" cy="9144000"/>
  <p:embeddedFontLst>
    <p:embeddedFont>
      <p:font typeface="Century Gothic" pitchFamily="34" charset="0"/>
      <p:regular r:id="rId93"/>
      <p:bold r:id="rId94"/>
      <p:italic r:id="rId95"/>
      <p:boldItalic r:id="rId96"/>
    </p:embeddedFont>
    <p:embeddedFont>
      <p:font typeface="Bebas" pitchFamily="2" charset="0"/>
      <p:regular r:id="rId97"/>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76DFD21F-8E07-450E-89A0-2B94DF3A9632}">
          <p14:sldIdLst>
            <p14:sldId id="276"/>
            <p14:sldId id="390"/>
            <p14:sldId id="257"/>
            <p14:sldId id="258"/>
            <p14:sldId id="259"/>
            <p14:sldId id="392"/>
            <p14:sldId id="393"/>
            <p14:sldId id="394"/>
            <p14:sldId id="282"/>
            <p14:sldId id="277"/>
            <p14:sldId id="278"/>
            <p14:sldId id="285"/>
            <p14:sldId id="286"/>
            <p14:sldId id="262"/>
            <p14:sldId id="279"/>
            <p14:sldId id="266"/>
            <p14:sldId id="269"/>
            <p14:sldId id="270"/>
            <p14:sldId id="283"/>
            <p14:sldId id="374"/>
          </p14:sldIdLst>
        </p14:section>
        <p14:section name="Customer-Merchant Interaction" id="{016EDAB6-494D-445B-9A09-BB65D0CA8583}">
          <p14:sldIdLst>
            <p14:sldId id="296"/>
            <p14:sldId id="297"/>
            <p14:sldId id="298"/>
            <p14:sldId id="329"/>
            <p14:sldId id="330"/>
            <p14:sldId id="331"/>
            <p14:sldId id="332"/>
            <p14:sldId id="333"/>
            <p14:sldId id="335"/>
            <p14:sldId id="336"/>
            <p14:sldId id="302"/>
            <p14:sldId id="301"/>
            <p14:sldId id="300"/>
            <p14:sldId id="384"/>
            <p14:sldId id="383"/>
            <p14:sldId id="382"/>
            <p14:sldId id="381"/>
            <p14:sldId id="380"/>
            <p14:sldId id="379"/>
            <p14:sldId id="378"/>
            <p14:sldId id="376"/>
            <p14:sldId id="385"/>
            <p14:sldId id="389"/>
            <p14:sldId id="388"/>
            <p14:sldId id="387"/>
            <p14:sldId id="318"/>
            <p14:sldId id="317"/>
            <p14:sldId id="343"/>
            <p14:sldId id="344"/>
            <p14:sldId id="345"/>
            <p14:sldId id="346"/>
            <p14:sldId id="347"/>
            <p14:sldId id="348"/>
            <p14:sldId id="337"/>
            <p14:sldId id="338"/>
            <p14:sldId id="339"/>
            <p14:sldId id="340"/>
            <p14:sldId id="342"/>
            <p14:sldId id="341"/>
            <p14:sldId id="322"/>
            <p14:sldId id="321"/>
            <p14:sldId id="323"/>
            <p14:sldId id="324"/>
            <p14:sldId id="325"/>
            <p14:sldId id="328"/>
            <p14:sldId id="327"/>
          </p14:sldIdLst>
        </p14:section>
        <p14:section name="Targeted Deals" id="{7EABC839-C87E-4E07-AD9C-1EAFABE171C8}">
          <p14:sldIdLst>
            <p14:sldId id="375"/>
            <p14:sldId id="295"/>
            <p14:sldId id="350"/>
            <p14:sldId id="351"/>
            <p14:sldId id="352"/>
            <p14:sldId id="362"/>
            <p14:sldId id="361"/>
            <p14:sldId id="360"/>
            <p14:sldId id="359"/>
            <p14:sldId id="363"/>
            <p14:sldId id="364"/>
            <p14:sldId id="369"/>
          </p14:sldIdLst>
        </p14:section>
        <p14:section name="Testing" id="{F38AE778-242C-4359-8562-521DC99C1D18}">
          <p14:sldIdLst>
            <p14:sldId id="294"/>
            <p14:sldId id="290"/>
            <p14:sldId id="291"/>
            <p14:sldId id="371"/>
            <p14:sldId id="293"/>
            <p14:sldId id="372"/>
            <p14:sldId id="273"/>
            <p14:sldId id="395"/>
            <p14:sldId id="391"/>
            <p14:sldId id="281"/>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836" autoAdjust="0"/>
  </p:normalViewPr>
  <p:slideViewPr>
    <p:cSldViewPr snapToGrid="0">
      <p:cViewPr>
        <p:scale>
          <a:sx n="70" d="100"/>
          <a:sy n="70" d="100"/>
        </p:scale>
        <p:origin x="-726" y="-48"/>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1.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hihiro\Downloads\Task%20Statu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200">
                <a:solidFill>
                  <a:schemeClr val="bg1"/>
                </a:solidFill>
              </a:defRPr>
            </a:pPr>
            <a:r>
              <a:rPr lang="en-US" sz="2200" dirty="0">
                <a:solidFill>
                  <a:schemeClr val="bg1"/>
                </a:solidFill>
              </a:rPr>
              <a:t>Development </a:t>
            </a:r>
            <a:r>
              <a:rPr lang="en-US" sz="2200" dirty="0" smtClean="0">
                <a:solidFill>
                  <a:schemeClr val="bg1"/>
                </a:solidFill>
              </a:rPr>
              <a:t>Progress as of March</a:t>
            </a:r>
            <a:r>
              <a:rPr lang="en-US" sz="2200" baseline="0" dirty="0" smtClean="0">
                <a:solidFill>
                  <a:schemeClr val="bg1"/>
                </a:solidFill>
              </a:rPr>
              <a:t> 1, 2013</a:t>
            </a:r>
            <a:endParaRPr lang="en-US" sz="2200" dirty="0">
              <a:solidFill>
                <a:schemeClr val="bg1"/>
              </a:solidFill>
            </a:endParaRPr>
          </a:p>
        </c:rich>
      </c:tx>
      <c:layout/>
      <c:overlay val="0"/>
    </c:title>
    <c:autoTitleDeleted val="0"/>
    <c:plotArea>
      <c:layout/>
      <c:pieChart>
        <c:varyColors val="1"/>
        <c:ser>
          <c:idx val="0"/>
          <c:order val="0"/>
          <c:dPt>
            <c:idx val="0"/>
            <c:bubble3D val="0"/>
            <c:spPr>
              <a:solidFill>
                <a:srgbClr val="FF0000"/>
              </a:solidFill>
            </c:spPr>
          </c:dPt>
          <c:dPt>
            <c:idx val="1"/>
            <c:bubble3D val="0"/>
            <c:spPr>
              <a:solidFill>
                <a:srgbClr val="7030A0"/>
              </a:solidFill>
            </c:spPr>
          </c:dPt>
          <c:dPt>
            <c:idx val="2"/>
            <c:bubble3D val="0"/>
            <c:spPr>
              <a:solidFill>
                <a:srgbClr val="00B050"/>
              </a:solidFill>
            </c:spPr>
          </c:dPt>
          <c:dPt>
            <c:idx val="3"/>
            <c:bubble3D val="0"/>
            <c:spPr>
              <a:solidFill>
                <a:srgbClr val="0070C0"/>
              </a:solidFill>
            </c:spPr>
          </c:dPt>
          <c:cat>
            <c:strRef>
              <c:f>'[Task Status.xlsx]Task Status'!$B$1:$E$1</c:f>
              <c:strCache>
                <c:ptCount val="4"/>
                <c:pt idx="0">
                  <c:v>To be discussed</c:v>
                </c:pt>
                <c:pt idx="1">
                  <c:v>In Progress</c:v>
                </c:pt>
                <c:pt idx="2">
                  <c:v>Open</c:v>
                </c:pt>
                <c:pt idx="3">
                  <c:v>Fixed</c:v>
                </c:pt>
              </c:strCache>
            </c:strRef>
          </c:cat>
          <c:val>
            <c:numRef>
              <c:f>'[Task Status.xlsx]Task Status'!$B$7:$E$7</c:f>
              <c:numCache>
                <c:formatCode>General</c:formatCode>
                <c:ptCount val="4"/>
                <c:pt idx="0">
                  <c:v>1</c:v>
                </c:pt>
                <c:pt idx="1">
                  <c:v>5</c:v>
                </c:pt>
                <c:pt idx="2">
                  <c:v>28</c:v>
                </c:pt>
                <c:pt idx="3">
                  <c:v>41</c:v>
                </c:pt>
              </c:numCache>
            </c:numRef>
          </c:val>
        </c:ser>
        <c:dLbls>
          <c:showLegendKey val="0"/>
          <c:showVal val="0"/>
          <c:showCatName val="0"/>
          <c:showSerName val="0"/>
          <c:showPercent val="0"/>
          <c:showBubbleSize val="0"/>
          <c:showLeaderLines val="1"/>
        </c:dLbls>
        <c:firstSliceAng val="0"/>
      </c:pieChart>
    </c:plotArea>
    <c:legend>
      <c:legendPos val="r"/>
      <c:layout/>
      <c:overlay val="0"/>
      <c:txPr>
        <a:bodyPr/>
        <a:lstStyle/>
        <a:p>
          <a:pPr rtl="0">
            <a:defRPr sz="1500">
              <a:solidFill>
                <a:schemeClr val="bg1"/>
              </a:solidFill>
            </a:defRPr>
          </a:pPr>
          <a:endParaRPr lang="en-US"/>
        </a:p>
      </c:txPr>
    </c:legend>
    <c:plotVisOnly val="1"/>
    <c:dispBlanksAs val="gap"/>
    <c:showDLblsOverMax val="0"/>
  </c:chart>
  <c:spPr>
    <a:noFill/>
    <a:ln>
      <a:noFill/>
    </a:ln>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4/21/2013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Development</a:t>
            </a:r>
            <a:r>
              <a:rPr lang="en-US" baseline="0" dirty="0" smtClean="0"/>
              <a:t> </a:t>
            </a:r>
            <a:r>
              <a:rPr lang="en-US" baseline="0" dirty="0" smtClean="0"/>
              <a:t>process</a:t>
            </a:r>
          </a:p>
          <a:p>
            <a:endParaRPr lang="en-US" baseline="0" dirty="0" smtClean="0"/>
          </a:p>
          <a:p>
            <a:pPr lvl="1"/>
            <a:r>
              <a:rPr lang="en-US" dirty="0" smtClean="0"/>
              <a:t>Started with basic app functionality</a:t>
            </a:r>
          </a:p>
          <a:p>
            <a:pPr lvl="1"/>
            <a:r>
              <a:rPr lang="en-US" dirty="0" smtClean="0"/>
              <a:t>Next came web services</a:t>
            </a:r>
          </a:p>
          <a:p>
            <a:pPr lvl="1"/>
            <a:r>
              <a:rPr lang="en-US" dirty="0" smtClean="0"/>
              <a:t>Then localization feature for customer-merchant interaction</a:t>
            </a:r>
          </a:p>
          <a:p>
            <a:pPr lvl="1"/>
            <a:r>
              <a:rPr lang="en-US" dirty="0" smtClean="0"/>
              <a:t>Finally we did the localization feature for targeted deals.</a:t>
            </a:r>
          </a:p>
          <a:p>
            <a:endParaRPr lang="en-US" dirty="0"/>
          </a:p>
        </p:txBody>
      </p:sp>
    </p:spTree>
    <p:extLst>
      <p:ext uri="{BB962C8B-B14F-4D97-AF65-F5344CB8AC3E}">
        <p14:creationId xmlns:p14="http://schemas.microsoft.com/office/powerpoint/2010/main" val="3702857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Task Board</a:t>
            </a:r>
            <a:endParaRPr lang="en-US" dirty="0"/>
          </a:p>
        </p:txBody>
      </p:sp>
    </p:spTree>
    <p:extLst>
      <p:ext uri="{BB962C8B-B14F-4D97-AF65-F5344CB8AC3E}">
        <p14:creationId xmlns:p14="http://schemas.microsoft.com/office/powerpoint/2010/main" val="3189224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 part of testing, we performed a series of integration testing.</a:t>
            </a:r>
            <a:r>
              <a:rPr lang="en-US" baseline="0" dirty="0" smtClean="0"/>
              <a:t>  We verified that the p</a:t>
            </a:r>
            <a:r>
              <a:rPr lang="en-US" dirty="0" smtClean="0"/>
              <a:t>reconditions and postconditions held true for</a:t>
            </a:r>
            <a:r>
              <a:rPr lang="en-US" baseline="0" dirty="0" smtClean="0"/>
              <a:t> queries in the web services.  We also tested our GPS accuracy for both the Android and iPhone. </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also performed user testing for all four of our apps.  We conducted these in 3 stages, where we first had two alpha users test the scenarios, and incorporated changes to the apps based on their feedback.   We had a slightly larger set of users in the next stage, where more changes were made.  For our final user testing, we had more than 32 people testing our system, where we borrowed Dr. </a:t>
            </a:r>
            <a:r>
              <a:rPr lang="en-US" baseline="0" dirty="0" err="1" smtClean="0"/>
              <a:t>Doerry’s</a:t>
            </a:r>
            <a:r>
              <a:rPr lang="en-US" baseline="0" dirty="0" smtClean="0"/>
              <a:t> UI equipment to record the tests. We had each pair of users to perform a set of tasks, as you can see on the right image, and these events were recorded on video, which can be monitored in the room next door, as you can see in the left image.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got very important feedback from our user testing, and one of the important ones was for the merchant map page on the customer app.  As you could see from the video, many users wanted the map page to do something other than simply display the names of the merchants.  For this case, the apps really need to meet the expected functionalities of the user, and also have consistent behavior on all pages. </a:t>
            </a:r>
            <a:endParaRPr lang="en-US" dirty="0"/>
          </a:p>
        </p:txBody>
      </p:sp>
    </p:spTree>
    <p:extLst>
      <p:ext uri="{BB962C8B-B14F-4D97-AF65-F5344CB8AC3E}">
        <p14:creationId xmlns:p14="http://schemas.microsoft.com/office/powerpoint/2010/main" val="35367381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Shown</a:t>
            </a:r>
            <a:r>
              <a:rPr lang="en-US" baseline="0" dirty="0" smtClean="0"/>
              <a:t> here are the data transfer sizes for the Android and iPhone customer apps.  The reason the Android takes more data during login is because it pulls a set of data to be stored on the phone for the remaining session. </a:t>
            </a:r>
            <a:endParaRPr lang="en-US" dirty="0"/>
          </a:p>
        </p:txBody>
      </p:sp>
    </p:spTree>
    <p:extLst>
      <p:ext uri="{BB962C8B-B14F-4D97-AF65-F5344CB8AC3E}">
        <p14:creationId xmlns:p14="http://schemas.microsoft.com/office/powerpoint/2010/main" val="8927708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endParaRPr lang="e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smtClean="0"/>
          </a:p>
          <a:p>
            <a:r>
              <a:rPr lang="en-US" dirty="0" smtClean="0"/>
              <a:t>risks</a:t>
            </a:r>
          </a:p>
          <a:p>
            <a:r>
              <a:rPr lang="en-US" dirty="0" smtClean="0">
                <a:latin typeface="Century Gothic" pitchFamily="34" charset="0"/>
              </a:rPr>
              <a:t>Privacy protection on apps</a:t>
            </a:r>
          </a:p>
          <a:p>
            <a:r>
              <a:rPr lang="en-US" dirty="0" smtClean="0">
                <a:latin typeface="Century Gothic" pitchFamily="34" charset="0"/>
              </a:rPr>
              <a:t>Content filter</a:t>
            </a:r>
          </a:p>
          <a:p>
            <a:r>
              <a:rPr lang="en-US" dirty="0" smtClean="0">
                <a:latin typeface="Century Gothic" pitchFamily="34" charset="0"/>
              </a:rPr>
              <a:t>No cell service</a:t>
            </a:r>
          </a:p>
          <a:p>
            <a:r>
              <a:rPr lang="en-US" dirty="0" smtClean="0">
                <a:latin typeface="Century Gothic" pitchFamily="34" charset="0"/>
              </a:rPr>
              <a:t>Inaccurate geolocation</a:t>
            </a:r>
          </a:p>
          <a:p>
            <a:r>
              <a:rPr lang="en-US" dirty="0" smtClean="0">
                <a:latin typeface="Century Gothic" pitchFamily="34" charset="0"/>
              </a:rPr>
              <a:t>MCM server failure</a:t>
            </a:r>
          </a:p>
          <a:p>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51344" y="48904"/>
            <a:ext cx="2133600" cy="381000"/>
          </a:xfrm>
          <a:prstGeom prst="rect">
            <a:avLst/>
          </a:prstGeom>
        </p:spPr>
        <p:txBody>
          <a:bodyPr vert="horz" lIns="91440" tIns="45720" rIns="91440" bIns="45720" rtlCol="0" anchor="ctr"/>
          <a:lstStyle>
            <a:lvl1pPr algn="r">
              <a:defRPr sz="2500">
                <a:solidFill>
                  <a:schemeClr val="bg1">
                    <a:lumMod val="95000"/>
                  </a:schemeClr>
                </a:solidFill>
                <a:latin typeface="Century Gothic" pitchFamily="34" charset="0"/>
              </a:defRPr>
            </a:lvl1pPr>
          </a:lstStyle>
          <a:p>
            <a:r>
              <a:rPr lang="en-US" dirty="0" smtClean="0"/>
              <a:t>S</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userDrawn="1">
  <p:cSld name="twoColTx">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5"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x" userDrawn="1">
  <p:cSld name="1_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extLst>
      <p:ext uri="{BB962C8B-B14F-4D97-AF65-F5344CB8AC3E}">
        <p14:creationId xmlns:p14="http://schemas.microsoft.com/office/powerpoint/2010/main" val="9319233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4.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4.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4.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4.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5.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6.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7.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8.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9.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0.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1.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3.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4.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5.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6.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7.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8.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9.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0.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4.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1.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3.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4.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53.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2.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41.png"/><Relationship Id="rId9" Type="http://schemas.openxmlformats.org/officeDocument/2006/relationships/image" Target="../media/image43.png"/></Relationships>
</file>

<file path=ppt/slides/_rels/slide5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80.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1.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2.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3.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8.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3.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notesSlide" Target="../notesSlides/notesSlide74.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0" y="1371719"/>
            <a:ext cx="94615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12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11</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132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13</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457200" y="2276912"/>
            <a:ext cx="8229600" cy="3714455"/>
          </a:xfrm>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14</a:t>
            </a:fld>
            <a:endParaRPr lang="en-US" dirty="0"/>
          </a:p>
        </p:txBody>
      </p:sp>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3505200" y="1673772"/>
            <a:ext cx="2839191" cy="495738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3736"/>
            <a:ext cx="91440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b="1888"/>
          <a:stretch/>
        </p:blipFill>
        <p:spPr bwMode="auto">
          <a:xfrm>
            <a:off x="6724650" y="2167297"/>
            <a:ext cx="1946126" cy="3394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4264" y="2549966"/>
            <a:ext cx="1860489" cy="2790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15</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90408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16</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12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8" name="Slide Number Placeholder 7"/>
          <p:cNvSpPr>
            <a:spLocks noGrp="1"/>
          </p:cNvSpPr>
          <p:nvPr>
            <p:ph type="sldNum" sz="quarter" idx="4"/>
          </p:nvPr>
        </p:nvSpPr>
        <p:spPr/>
        <p:txBody>
          <a:bodyPr/>
          <a:lstStyle/>
          <a:p>
            <a:fld id="{F8A268F4-B152-4CD1-AC62-706CE4DFB720}" type="slidenum">
              <a:rPr lang="en-US" smtClean="0"/>
              <a:pPr/>
              <a:t>17</a:t>
            </a:fld>
            <a:endParaRPr lang="en-US" dirty="0"/>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350336" y="3118784"/>
            <a:ext cx="2658140"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update transaction</a:t>
            </a:r>
            <a:endParaRPr lang="en-US" sz="2000" dirty="0">
              <a:solidFill>
                <a:schemeClr val="bg1">
                  <a:lumMod val="95000"/>
                </a:schemeClr>
              </a:solidFill>
              <a:latin typeface="Century Gothic" pitchFamily="34" charset="0"/>
            </a:endParaRPr>
          </a:p>
        </p:txBody>
      </p:sp>
      <p:sp>
        <p:nvSpPr>
          <p:cNvPr id="43" name="TextBox 42"/>
          <p:cNvSpPr txBox="1"/>
          <p:nvPr/>
        </p:nvSpPr>
        <p:spPr>
          <a:xfrm>
            <a:off x="4844494" y="3120561"/>
            <a:ext cx="256640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List of customers, list of charges</a:t>
            </a:r>
            <a:endParaRPr lang="en-US" sz="2000" dirty="0">
              <a:solidFill>
                <a:schemeClr val="bg1">
                  <a:lumMod val="95000"/>
                </a:schemeClr>
              </a:solidFill>
              <a:latin typeface="Century Gothic" pitchFamily="34" charset="0"/>
            </a:endParaRPr>
          </a:p>
        </p:txBody>
      </p:sp>
      <p:sp>
        <p:nvSpPr>
          <p:cNvPr id="45" name="TextBox 44"/>
          <p:cNvSpPr txBox="1"/>
          <p:nvPr/>
        </p:nvSpPr>
        <p:spPr>
          <a:xfrm>
            <a:off x="5337170" y="4083250"/>
            <a:ext cx="136920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a:t>
            </a:r>
            <a:r>
              <a:rPr lang="en-US" sz="2000" dirty="0" smtClean="0">
                <a:solidFill>
                  <a:schemeClr val="bg1">
                    <a:lumMod val="95000"/>
                  </a:schemeClr>
                </a:solidFill>
                <a:latin typeface="Century Gothic" pitchFamily="34" charset="0"/>
              </a:rPr>
              <a:t>location</a:t>
            </a:r>
            <a:endParaRPr lang="en-US" sz="2000" dirty="0">
              <a:solidFill>
                <a:schemeClr val="bg1">
                  <a:lumMod val="95000"/>
                </a:schemeClr>
              </a:solidFill>
              <a:latin typeface="Century Gothic" pitchFamily="34" charset="0"/>
            </a:endParaRPr>
          </a:p>
        </p:txBody>
      </p:sp>
      <p:sp>
        <p:nvSpPr>
          <p:cNvPr id="46" name="TextBox 45"/>
          <p:cNvSpPr txBox="1"/>
          <p:nvPr/>
        </p:nvSpPr>
        <p:spPr>
          <a:xfrm>
            <a:off x="5190264" y="552859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Charge notification</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28021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79600" y="5505622"/>
            <a:ext cx="1632111" cy="1015663"/>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List of nearby customers</a:t>
            </a:r>
            <a:endParaRPr lang="en-US" sz="2000" dirty="0">
              <a:solidFill>
                <a:schemeClr val="bg1">
                  <a:lumMod val="95000"/>
                </a:schemeClr>
              </a:solidFill>
              <a:latin typeface="Century Gothic"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2193771" y="4063141"/>
            <a:ext cx="1632111"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Charge customer</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8" name="Slide Number Placeholder 7"/>
          <p:cNvSpPr>
            <a:spLocks noGrp="1"/>
          </p:cNvSpPr>
          <p:nvPr>
            <p:ph type="sldNum" sz="quarter" idx="4"/>
          </p:nvPr>
        </p:nvSpPr>
        <p:spPr/>
        <p:txBody>
          <a:bodyPr/>
          <a:lstStyle/>
          <a:p>
            <a:fld id="{F8A268F4-B152-4CD1-AC62-706CE4DFB720}" type="slidenum">
              <a:rPr lang="en-US" smtClean="0"/>
              <a:pPr/>
              <a:t>18</a:t>
            </a:fld>
            <a:endParaRPr lang="en-US" dirty="0"/>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44660" y="2951626"/>
            <a:ext cx="270129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List of subscribed deals</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393449"/>
            <a:ext cx="2810339" cy="400110"/>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a:t>
            </a:r>
            <a:r>
              <a:rPr lang="en-US" sz="2000" dirty="0" smtClean="0">
                <a:solidFill>
                  <a:schemeClr val="bg1">
                    <a:lumMod val="95000"/>
                  </a:schemeClr>
                </a:solidFill>
                <a:latin typeface="Century Gothic" pitchFamily="34" charset="0"/>
              </a:rPr>
              <a:t>location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1883" y="2947917"/>
            <a:ext cx="230647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Query for subscribed deals</a:t>
            </a:r>
            <a:endParaRPr lang="en-US" sz="2000" dirty="0">
              <a:solidFill>
                <a:schemeClr val="bg1">
                  <a:lumMod val="95000"/>
                </a:schemeClr>
              </a:solidFill>
              <a:latin typeface="Century Gothic" pitchFamily="34" charset="0"/>
            </a:endParaRPr>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51344" y="48904"/>
            <a:ext cx="2133600" cy="381000"/>
          </a:xfrm>
        </p:spPr>
        <p:txBody>
          <a:bodyPr/>
          <a:lstStyle/>
          <a:p>
            <a:fld id="{F8A268F4-B152-4CD1-AC62-706CE4DFB720}" type="slidenum">
              <a:rPr lang="en-US" smtClean="0">
                <a:latin typeface="Century Gothic" pitchFamily="34" charset="0"/>
              </a:rPr>
              <a:pPr/>
              <a:t>19</a:t>
            </a:fld>
            <a:endParaRPr lang="en-US" dirty="0">
              <a:latin typeface="Century Gothic"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06" y="439193"/>
            <a:ext cx="7724775" cy="348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191" y="4170979"/>
            <a:ext cx="8377237"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419100" y="4459890"/>
            <a:ext cx="8915400" cy="1361089"/>
          </a:xfrm>
        </p:spPr>
        <p:txBody>
          <a:bodyPr/>
          <a:lstStyle/>
          <a:p>
            <a:r>
              <a:rPr lang="en-US" sz="7000" dirty="0" smtClean="0"/>
              <a:t>Solution  overview</a:t>
            </a:r>
            <a:endParaRPr lang="en-US" sz="7000"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Kimberly Oyama</a:t>
            </a:r>
            <a:endParaRPr lang="en-US" dirty="0"/>
          </a:p>
        </p:txBody>
      </p:sp>
      <p:sp>
        <p:nvSpPr>
          <p:cNvPr id="4" name="Slide Number Placeholder 3"/>
          <p:cNvSpPr>
            <a:spLocks noGrp="1"/>
          </p:cNvSpPr>
          <p:nvPr>
            <p:ph type="sldNum" sz="quarter" idx="4294967295"/>
          </p:nvPr>
        </p:nvSpPr>
        <p:spPr>
          <a:xfrm>
            <a:off x="7035800" y="50800"/>
            <a:ext cx="2133600" cy="381000"/>
          </a:xfrm>
        </p:spPr>
        <p:txBody>
          <a:bodyPr/>
          <a:lstStyle/>
          <a:p>
            <a:fld id="{F8A268F4-B152-4CD1-AC62-706CE4DFB720}" type="slidenum">
              <a:rPr lang="en-US" smtClean="0">
                <a:latin typeface="Century Gothic" pitchFamily="34" charset="0"/>
              </a:rPr>
              <a:pPr/>
              <a:t>2</a:t>
            </a:fld>
            <a:endParaRPr lang="en-US" dirty="0">
              <a:latin typeface="Century Gothic" pitchFamily="34" charset="0"/>
            </a:endParaRP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369888"/>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071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20</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593954" y="4875090"/>
            <a:ext cx="1511935" cy="1475105"/>
          </a:xfrm>
          <a:prstGeom prst="rect">
            <a:avLst/>
          </a:prstGeom>
          <a:noFill/>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869839" y="4708476"/>
            <a:ext cx="1877383" cy="1789093"/>
          </a:xfrm>
          <a:prstGeom prst="rect">
            <a:avLst/>
          </a:prstGeom>
          <a:noFill/>
        </p:spPr>
      </p:pic>
      <p:cxnSp>
        <p:nvCxnSpPr>
          <p:cNvPr id="8" name="Straight Arrow Connector 7"/>
          <p:cNvCxnSpPr/>
          <p:nvPr/>
        </p:nvCxnSpPr>
        <p:spPr>
          <a:xfrm>
            <a:off x="6084941" y="5580111"/>
            <a:ext cx="1162874" cy="0"/>
          </a:xfrm>
          <a:prstGeom prst="straightConnector1">
            <a:avLst/>
          </a:prstGeom>
          <a:ln w="1016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44534"/>
            <a:ext cx="846137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306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p:txBody>
          <a:bodyPr/>
          <a:lstStyle/>
          <a:p>
            <a:fld id="{F8A268F4-B152-4CD1-AC62-706CE4DFB720}" type="slidenum">
              <a:rPr lang="en-US" smtClean="0"/>
              <a:pPr/>
              <a:t>21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6" y="1790121"/>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5" y="179046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Slide Number Placeholder 3"/>
          <p:cNvSpPr>
            <a:spLocks noGrp="1"/>
          </p:cNvSpPr>
          <p:nvPr>
            <p:ph type="sldNum" sz="quarter" idx="4"/>
          </p:nvPr>
        </p:nvSpPr>
        <p:spPr>
          <a:xfrm>
            <a:off x="7051344" y="48904"/>
            <a:ext cx="2133600" cy="381000"/>
          </a:xfrm>
        </p:spPr>
        <p:txBody>
          <a:bodyPr/>
          <a:lstStyle/>
          <a:p>
            <a:r>
              <a:rPr lang="en-US" dirty="0" smtClean="0"/>
              <a:t>21</a:t>
            </a:r>
            <a:endParaRPr lang="en-US" dirty="0"/>
          </a:p>
        </p:txBody>
      </p:sp>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1"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8928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0933"/>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85"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331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517"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722628"/>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6330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025629"/>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33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90315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2806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8" y="2590800"/>
            <a:ext cx="8772525"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207213"/>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18416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3671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1496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101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143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55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117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pic>
        <p:nvPicPr>
          <p:cNvPr id="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b="96031"/>
          <a:stretch/>
        </p:blipFill>
        <p:spPr bwMode="auto">
          <a:xfrm>
            <a:off x="5626101" y="1295802"/>
            <a:ext cx="2514599" cy="17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Scrum Development Process</a:t>
            </a:r>
          </a:p>
          <a:p>
            <a:pPr lvl="1"/>
            <a:r>
              <a:rPr lang="en-US" dirty="0" smtClean="0"/>
              <a:t>Week-long development cycle</a:t>
            </a:r>
            <a:endParaRPr lang="en-US" dirty="0" smtClean="0"/>
          </a:p>
          <a:p>
            <a:r>
              <a:rPr lang="en-US" dirty="0" smtClean="0"/>
              <a:t>GitHub Repository</a:t>
            </a:r>
            <a:endParaRPr lang="en-US" dirty="0"/>
          </a:p>
        </p:txBody>
      </p:sp>
      <p:sp>
        <p:nvSpPr>
          <p:cNvPr id="3" name="Slide Number Placeholder 2"/>
          <p:cNvSpPr>
            <a:spLocks noGrp="1"/>
          </p:cNvSpPr>
          <p:nvPr>
            <p:ph type="sldNum" sz="quarter" idx="4"/>
          </p:nvPr>
        </p:nvSpPr>
        <p:spPr/>
        <p:txBody>
          <a:bodyPr/>
          <a:lstStyle/>
          <a:p>
            <a:r>
              <a:rPr lang="en-US" dirty="0"/>
              <a:t>6</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3644" y="3296970"/>
            <a:ext cx="6001553" cy="341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87347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21</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22</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463347" y="4132897"/>
            <a:ext cx="2084705" cy="2097405"/>
          </a:xfrm>
          <a:prstGeom prst="rect">
            <a:avLst/>
          </a:prstGeom>
          <a:noFill/>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5" y="137259"/>
            <a:ext cx="846137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7541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YouTrack</a:t>
            </a:r>
            <a:endParaRPr lang="en-US" dirty="0" smtClean="0"/>
          </a:p>
          <a:p>
            <a:pPr lvl="1"/>
            <a:r>
              <a:rPr lang="en-US" dirty="0" smtClean="0"/>
              <a:t>Reports show </a:t>
            </a:r>
            <a:r>
              <a:rPr lang="en-US" dirty="0" smtClean="0"/>
              <a:t>progress</a:t>
            </a:r>
            <a:endParaRPr lang="en-US" dirty="0" smtClean="0"/>
          </a:p>
        </p:txBody>
      </p:sp>
      <p:sp>
        <p:nvSpPr>
          <p:cNvPr id="3" name="Slide Number Placeholder 2"/>
          <p:cNvSpPr>
            <a:spLocks noGrp="1"/>
          </p:cNvSpPr>
          <p:nvPr>
            <p:ph type="sldNum" sz="quarter" idx="4"/>
          </p:nvPr>
        </p:nvSpPr>
        <p:spPr/>
        <p:txBody>
          <a:bodyPr/>
          <a:lstStyle/>
          <a:p>
            <a:r>
              <a:rPr lang="en-US" dirty="0"/>
              <a:t>7</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Chart 6"/>
          <p:cNvGraphicFramePr>
            <a:graphicFrameLocks/>
          </p:cNvGraphicFramePr>
          <p:nvPr>
            <p:extLst>
              <p:ext uri="{D42A27DB-BD31-4B8C-83A1-F6EECF244321}">
                <p14:modId xmlns:p14="http://schemas.microsoft.com/office/powerpoint/2010/main" val="2466954424"/>
              </p:ext>
            </p:extLst>
          </p:nvPr>
        </p:nvGraphicFramePr>
        <p:xfrm>
          <a:off x="1704108" y="2912423"/>
          <a:ext cx="5872349" cy="354775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814596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23</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51344" y="48904"/>
            <a:ext cx="2133600" cy="381000"/>
          </a:xfrm>
        </p:spPr>
        <p:txBody>
          <a:bodyPr/>
          <a:lstStyle/>
          <a:p>
            <a:r>
              <a:rPr lang="en-US" dirty="0" smtClean="0">
                <a:latin typeface="Century Gothic" pitchFamily="34" charset="0"/>
              </a:rPr>
              <a:t>24</a:t>
            </a:r>
            <a:endParaRPr lang="en-US" dirty="0">
              <a:latin typeface="Century Gothic"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66" y="295442"/>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50" y="4122761"/>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4"/>
          </p:nvPr>
        </p:nvSpPr>
        <p:spPr>
          <a:xfrm>
            <a:off x="7045656" y="48904"/>
            <a:ext cx="2133600" cy="381000"/>
          </a:xfrm>
        </p:spPr>
        <p:txBody>
          <a:bodyPr/>
          <a:lstStyle/>
          <a:p>
            <a:r>
              <a:rPr lang="en-US" dirty="0"/>
              <a:t>8</a:t>
            </a:r>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54690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76400"/>
            <a:ext cx="5296486" cy="4891374"/>
          </a:xfrm>
        </p:spPr>
        <p:txBody>
          <a:bodyPr/>
          <a:lstStyle/>
          <a:p>
            <a:r>
              <a:rPr lang="en-US" dirty="0" smtClean="0"/>
              <a:t>Tested web services</a:t>
            </a:r>
          </a:p>
          <a:p>
            <a:pPr lvl="1"/>
            <a:r>
              <a:rPr lang="en-US" dirty="0" smtClean="0"/>
              <a:t>Database structures</a:t>
            </a:r>
          </a:p>
          <a:p>
            <a:pPr lvl="1"/>
            <a:r>
              <a:rPr lang="en-US" dirty="0" smtClean="0"/>
              <a:t>Query syntax</a:t>
            </a:r>
          </a:p>
          <a:p>
            <a:pPr marL="457200" lvl="1" indent="0">
              <a:buNone/>
            </a:pPr>
            <a:endParaRPr lang="en-US" dirty="0"/>
          </a:p>
          <a:p>
            <a:r>
              <a:rPr lang="en-US" dirty="0" smtClean="0"/>
              <a:t>GPS Accuracy</a:t>
            </a:r>
          </a:p>
        </p:txBody>
      </p:sp>
      <p:sp>
        <p:nvSpPr>
          <p:cNvPr id="4" name="Slide Number Placeholder 3"/>
          <p:cNvSpPr>
            <a:spLocks noGrp="1"/>
          </p:cNvSpPr>
          <p:nvPr>
            <p:ph type="sldNum" sz="quarter" idx="4"/>
          </p:nvPr>
        </p:nvSpPr>
        <p:spPr/>
        <p:txBody>
          <a:bodyPr/>
          <a:lstStyle/>
          <a:p>
            <a:r>
              <a:rPr lang="en-US" dirty="0" smtClean="0"/>
              <a:t>25</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632" r="1816"/>
          <a:stretch/>
        </p:blipFill>
        <p:spPr bwMode="auto">
          <a:xfrm>
            <a:off x="3756074" y="3221501"/>
            <a:ext cx="5173963" cy="3235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30736"/>
            <a:ext cx="4565175" cy="1885666"/>
          </a:xfrm>
        </p:spPr>
        <p:txBody>
          <a:bodyPr/>
          <a:lstStyle/>
          <a:p>
            <a:r>
              <a:rPr lang="en-US" dirty="0"/>
              <a:t>4 apps</a:t>
            </a:r>
          </a:p>
          <a:p>
            <a:r>
              <a:rPr lang="en-US" dirty="0" smtClean="0"/>
              <a:t>3 stages of testing</a:t>
            </a:r>
          </a:p>
          <a:p>
            <a:r>
              <a:rPr lang="en-US" dirty="0" smtClean="0"/>
              <a:t>40 </a:t>
            </a:r>
            <a:r>
              <a:rPr lang="en-US" dirty="0"/>
              <a:t>volunteer test users</a:t>
            </a:r>
          </a:p>
          <a:p>
            <a:endParaRPr lang="en-US" dirty="0" smtClean="0"/>
          </a:p>
          <a:p>
            <a:endParaRPr lang="en-US" dirty="0"/>
          </a:p>
        </p:txBody>
      </p:sp>
      <p:sp>
        <p:nvSpPr>
          <p:cNvPr id="4" name="Slide Number Placeholder 3"/>
          <p:cNvSpPr>
            <a:spLocks noGrp="1"/>
          </p:cNvSpPr>
          <p:nvPr>
            <p:ph type="sldNum" sz="quarter" idx="4"/>
          </p:nvPr>
        </p:nvSpPr>
        <p:spPr/>
        <p:txBody>
          <a:bodyPr/>
          <a:lstStyle/>
          <a:p>
            <a:r>
              <a:rPr lang="en-US" dirty="0" smtClean="0"/>
              <a:t>26</a:t>
            </a:r>
            <a:endParaRPr lang="en-US" dirty="0"/>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759" y="1310187"/>
            <a:ext cx="3868222" cy="516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3359" t="4139" r="7936"/>
          <a:stretch/>
        </p:blipFill>
        <p:spPr bwMode="auto">
          <a:xfrm>
            <a:off x="600500" y="3207223"/>
            <a:ext cx="3248167" cy="326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63720"/>
            <a:ext cx="8229600" cy="4561553"/>
          </a:xfrm>
        </p:spPr>
        <p:txBody>
          <a:bodyPr/>
          <a:lstStyle/>
          <a:p>
            <a:r>
              <a:rPr lang="en-US" dirty="0" smtClean="0"/>
              <a:t>Consistent app behavior</a:t>
            </a:r>
          </a:p>
          <a:p>
            <a:r>
              <a:rPr lang="en-US" dirty="0" smtClean="0"/>
              <a:t>Expected functionalities</a:t>
            </a:r>
            <a:endParaRPr lang="en-US" dirty="0"/>
          </a:p>
        </p:txBody>
      </p:sp>
      <p:sp>
        <p:nvSpPr>
          <p:cNvPr id="4" name="Slide Number Placeholder 3"/>
          <p:cNvSpPr>
            <a:spLocks noGrp="1"/>
          </p:cNvSpPr>
          <p:nvPr>
            <p:ph type="sldNum" sz="quarter" idx="4"/>
          </p:nvPr>
        </p:nvSpPr>
        <p:spPr/>
        <p:txBody>
          <a:bodyPr/>
          <a:lstStyle/>
          <a:p>
            <a:r>
              <a:rPr lang="en-US" dirty="0" smtClean="0"/>
              <a:t>27</a:t>
            </a:r>
            <a:endParaRPr lang="en-US" dirty="0"/>
          </a:p>
        </p:txBody>
      </p:sp>
      <p:pic>
        <p:nvPicPr>
          <p:cNvPr id="5" name="iPhone customer3 - Apr 11, 2013 4_00 PM.mp4">
            <a:hlinkClick r:id="" action="ppaction://media"/>
          </p:cNvPr>
          <p:cNvPicPr>
            <a:picLocks noChangeAspect="1"/>
          </p:cNvPicPr>
          <p:nvPr>
            <a:videoFile r:link="rId1"/>
            <p:extLst>
              <p:ext uri="{DAA4B4D4-6D71-4841-9C94-3DE7FCFB9230}">
                <p14:media xmlns:p14="http://schemas.microsoft.com/office/powerpoint/2010/main" r:embed="rId2">
                  <p14:trim st="75000" end="245202.6666"/>
                </p14:media>
              </p:ext>
            </p:extLst>
          </p:nvPr>
        </p:nvPicPr>
        <p:blipFill>
          <a:blip r:embed="rId5"/>
          <a:stretch>
            <a:fillRect/>
          </a:stretch>
        </p:blipFill>
        <p:spPr>
          <a:xfrm>
            <a:off x="2232561" y="3037857"/>
            <a:ext cx="6445662" cy="3625685"/>
          </a:xfrm>
          <a:prstGeom prst="rect">
            <a:avLst/>
          </a:prstGeom>
        </p:spPr>
      </p:pic>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608"/>
            <a:ext cx="8669337"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1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26537"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smtClean="0"/>
              <a:t>28</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45846673"/>
              </p:ext>
            </p:extLst>
          </p:nvPr>
        </p:nvGraphicFramePr>
        <p:xfrm>
          <a:off x="190786" y="2183128"/>
          <a:ext cx="8734853" cy="4285912"/>
        </p:xfrm>
        <a:graphic>
          <a:graphicData uri="http://schemas.openxmlformats.org/drawingml/2006/table">
            <a:tbl>
              <a:tblPr firstRow="1" bandRow="1">
                <a:tableStyleId>{B301B821-A1FF-4177-AEE7-76D212191A09}</a:tableStyleId>
              </a:tblPr>
              <a:tblGrid>
                <a:gridCol w="2607005"/>
                <a:gridCol w="1531962"/>
                <a:gridCol w="1531962"/>
                <a:gridCol w="1531962"/>
                <a:gridCol w="1531962"/>
              </a:tblGrid>
              <a:tr h="535739">
                <a:tc rowSpan="2">
                  <a:txBody>
                    <a:bodyPr/>
                    <a:lstStyle/>
                    <a:p>
                      <a:pPr algn="ctr"/>
                      <a:r>
                        <a:rPr lang="en-US" sz="2400" dirty="0" smtClean="0">
                          <a:solidFill>
                            <a:schemeClr val="bg1"/>
                          </a:solidFill>
                          <a:latin typeface="Century Gothic" pitchFamily="34" charset="0"/>
                        </a:rPr>
                        <a:t>Action</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400" dirty="0" smtClean="0">
                          <a:solidFill>
                            <a:schemeClr val="bg1"/>
                          </a:solidFill>
                          <a:latin typeface="Century Gothic" pitchFamily="34" charset="0"/>
                        </a:rPr>
                        <a:t>Android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400" dirty="0" smtClean="0">
                          <a:solidFill>
                            <a:schemeClr val="bg1"/>
                          </a:solidFill>
                          <a:latin typeface="Century Gothic" pitchFamily="34" charset="0"/>
                        </a:rPr>
                        <a:t>iPhone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5739">
                <a:tc v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bg2">
                              <a:lumMod val="75000"/>
                            </a:schemeClr>
                          </a:solidFill>
                          <a:latin typeface="Century Gothic" pitchFamily="34" charset="0"/>
                        </a:rPr>
                        <a:t>Receive</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Receive </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 in</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2.322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3.100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0.433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Merchant Map</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1.912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1.804</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1.703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Deals</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3.328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1.002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1.692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0.571</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Pay Charge</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1.740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0.298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0.283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View History</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2.070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0.872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4.226</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a:t>
                      </a:r>
                      <a:r>
                        <a:rPr lang="en-US" sz="2400" baseline="0" dirty="0" smtClean="0">
                          <a:solidFill>
                            <a:schemeClr val="bg2">
                              <a:lumMod val="75000"/>
                            </a:schemeClr>
                          </a:solidFill>
                          <a:latin typeface="Century Gothic" pitchFamily="34" charset="0"/>
                        </a:rPr>
                        <a:t>out</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0583809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053" y="4177352"/>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type="body" idx="10"/>
          </p:nvPr>
        </p:nvSpPr>
        <p:spPr>
          <a:xfrm>
            <a:off x="457200" y="5562600"/>
            <a:ext cx="8001000" cy="762000"/>
          </a:xfrm>
        </p:spPr>
        <p:txBody>
          <a:bodyPr/>
          <a:lstStyle/>
          <a:p>
            <a:pPr algn="r"/>
            <a:r>
              <a:rPr lang="en-US" dirty="0" smtClean="0"/>
              <a:t>Kimberly </a:t>
            </a:r>
            <a:r>
              <a:rPr lang="en-US" dirty="0" err="1" smtClean="0"/>
              <a:t>Oyama</a:t>
            </a:r>
            <a:endParaRPr lang="en-US" dirty="0"/>
          </a:p>
        </p:txBody>
      </p:sp>
      <p:sp>
        <p:nvSpPr>
          <p:cNvPr id="4" name="Slide Number Placeholder 3"/>
          <p:cNvSpPr>
            <a:spLocks noGrp="1"/>
          </p:cNvSpPr>
          <p:nvPr>
            <p:ph type="sldNum" sz="quarter" idx="4294967295"/>
          </p:nvPr>
        </p:nvSpPr>
        <p:spPr>
          <a:xfrm>
            <a:off x="7037276" y="48904"/>
            <a:ext cx="2133600" cy="381000"/>
          </a:xfrm>
        </p:spPr>
        <p:txBody>
          <a:bodyPr/>
          <a:lstStyle/>
          <a:p>
            <a:r>
              <a:rPr lang="en-US" dirty="0" smtClean="0">
                <a:latin typeface="Century Gothic" pitchFamily="34" charset="0"/>
              </a:rPr>
              <a:t>29</a:t>
            </a:r>
            <a:endParaRPr lang="en-US" dirty="0">
              <a:latin typeface="Century Gothic" pitchFamily="34"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01" y="322737"/>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523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GPS accuracy</a:t>
            </a:r>
          </a:p>
          <a:p>
            <a:pPr lvl="1"/>
            <a:r>
              <a:rPr lang="en-US" dirty="0" smtClean="0"/>
              <a:t>Inaccurate geolocation</a:t>
            </a:r>
          </a:p>
          <a:p>
            <a:r>
              <a:rPr lang="en-US" dirty="0" smtClean="0"/>
              <a:t>Cell coverage</a:t>
            </a:r>
          </a:p>
          <a:p>
            <a:pPr lvl="1"/>
            <a:r>
              <a:rPr lang="en-US" dirty="0" smtClean="0"/>
              <a:t>Wi-Fi and network connectivity issues</a:t>
            </a:r>
          </a:p>
          <a:p>
            <a:pPr lvl="1"/>
            <a:r>
              <a:rPr lang="en-US" dirty="0" smtClean="0"/>
              <a:t>Performance dependent on network</a:t>
            </a:r>
            <a:endParaRPr lang="en-US" dirty="0" smtClean="0"/>
          </a:p>
          <a:p>
            <a:r>
              <a:rPr lang="en-US" dirty="0" smtClean="0"/>
              <a:t>Scalability problems</a:t>
            </a:r>
          </a:p>
          <a:p>
            <a:pPr lvl="1"/>
            <a:r>
              <a:rPr lang="en" dirty="0" smtClean="0"/>
              <a:t>Server overload</a:t>
            </a:r>
          </a:p>
        </p:txBody>
      </p:sp>
      <p:sp>
        <p:nvSpPr>
          <p:cNvPr id="8" name="Slide Number Placeholder 7"/>
          <p:cNvSpPr>
            <a:spLocks noGrp="1"/>
          </p:cNvSpPr>
          <p:nvPr>
            <p:ph type="sldNum" sz="quarter" idx="4"/>
          </p:nvPr>
        </p:nvSpPr>
        <p:spPr>
          <a:xfrm>
            <a:off x="7045656" y="48904"/>
            <a:ext cx="2133600" cy="381000"/>
          </a:xfrm>
        </p:spPr>
        <p:txBody>
          <a:bodyPr/>
          <a:lstStyle/>
          <a:p>
            <a:r>
              <a:rPr lang="en-US" dirty="0" smtClean="0"/>
              <a:t>30</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targeted deals using localization</a:t>
            </a:r>
            <a:endParaRPr lang="en" dirty="0"/>
          </a:p>
          <a:p>
            <a:pPr lvl="1"/>
            <a:r>
              <a:rPr lang="en" dirty="0" smtClean="0"/>
              <a:t>Charging users in store perimeter</a:t>
            </a:r>
          </a:p>
          <a:p>
            <a:pPr lvl="1"/>
            <a:r>
              <a:rPr lang="en" dirty="0" smtClean="0"/>
              <a:t>Targeted deals</a:t>
            </a:r>
          </a:p>
          <a:p>
            <a:pPr lvl="1"/>
            <a:endParaRPr lang="en" dirty="0"/>
          </a:p>
          <a:p>
            <a:r>
              <a:rPr lang="en" dirty="0" smtClean="0"/>
              <a:t>Documentation </a:t>
            </a:r>
          </a:p>
        </p:txBody>
      </p:sp>
      <p:sp>
        <p:nvSpPr>
          <p:cNvPr id="8" name="Slide Number Placeholder 7"/>
          <p:cNvSpPr>
            <a:spLocks noGrp="1"/>
          </p:cNvSpPr>
          <p:nvPr>
            <p:ph type="sldNum" sz="quarter" idx="4"/>
          </p:nvPr>
        </p:nvSpPr>
        <p:spPr>
          <a:xfrm>
            <a:off x="7045656" y="48904"/>
            <a:ext cx="2133600" cy="381000"/>
          </a:xfrm>
        </p:spPr>
        <p:txBody>
          <a:bodyPr/>
          <a:lstStyle/>
          <a:p>
            <a:r>
              <a:rPr lang="en-US" dirty="0" smtClean="0"/>
              <a:t>31</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9475153"/>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pPr marL="0" indent="0" algn="ctr">
              <a:buNone/>
            </a:pPr>
            <a:endParaRPr lang="en" dirty="0" smtClean="0"/>
          </a:p>
          <a:p>
            <a:pPr marL="0" indent="0" algn="ctr">
              <a:buNone/>
            </a:pPr>
            <a:r>
              <a:rPr lang="en" dirty="0" smtClean="0"/>
              <a:t>Dr. Joshua Cross</a:t>
            </a:r>
          </a:p>
          <a:p>
            <a:pPr marL="0" indent="0" algn="ctr">
              <a:buNone/>
            </a:pPr>
            <a:r>
              <a:rPr lang="en" dirty="0" smtClean="0"/>
              <a:t>Dr. John Georgas</a:t>
            </a:r>
          </a:p>
          <a:p>
            <a:pPr marL="0" indent="0" algn="ctr">
              <a:buNone/>
            </a:pPr>
            <a:r>
              <a:rPr lang="en" dirty="0" smtClean="0"/>
              <a:t>Dr. Wolf-Dieter Otte</a:t>
            </a:r>
          </a:p>
          <a:p>
            <a:pPr marL="0" indent="0" algn="ctr">
              <a:buNone/>
            </a:pPr>
            <a:r>
              <a:rPr lang="en" dirty="0" smtClean="0"/>
              <a:t>Dr. Eck Doerry</a:t>
            </a:r>
          </a:p>
          <a:p>
            <a:pPr marL="0" indent="0" algn="ctr">
              <a:buNone/>
            </a:pPr>
            <a:r>
              <a:rPr lang="en" dirty="0" smtClean="0"/>
              <a:t>User Testing Volunteers</a:t>
            </a:r>
            <a:endParaRPr lang="en" dirty="0"/>
          </a:p>
        </p:txBody>
      </p:sp>
      <p:sp>
        <p:nvSpPr>
          <p:cNvPr id="8" name="Slide Number Placeholder 7"/>
          <p:cNvSpPr>
            <a:spLocks noGrp="1"/>
          </p:cNvSpPr>
          <p:nvPr>
            <p:ph type="sldNum" sz="quarter" idx="4"/>
          </p:nvPr>
        </p:nvSpPr>
        <p:spPr>
          <a:xfrm>
            <a:off x="7044396" y="50257"/>
            <a:ext cx="2133600" cy="381000"/>
          </a:xfrm>
        </p:spPr>
        <p:txBody>
          <a:bodyPr/>
          <a:lstStyle/>
          <a:p>
            <a:r>
              <a:rPr lang="en-US" dirty="0" smtClean="0">
                <a:latin typeface="Century Gothic" pitchFamily="34" charset="0"/>
              </a:rPr>
              <a:t>32</a:t>
            </a:r>
            <a:endParaRPr lang="en-US" dirty="0">
              <a:latin typeface="Century Gothic" pitchFamily="34" charset="0"/>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639907"/>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45236" y="48904"/>
            <a:ext cx="2133600" cy="381000"/>
          </a:xfrm>
        </p:spPr>
        <p:txBody>
          <a:bodyPr/>
          <a:lstStyle/>
          <a:p>
            <a:r>
              <a:rPr lang="en-US" dirty="0" smtClean="0">
                <a:latin typeface="Century Gothic" pitchFamily="34" charset="0"/>
              </a:rPr>
              <a:t>33</a:t>
            </a:r>
            <a:endParaRPr lang="en-US" dirty="0">
              <a:latin typeface="Century Gothic"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46" y="1804243"/>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hape 127"/>
          <p:cNvSpPr txBox="1">
            <a:spLocks noGrp="1"/>
          </p:cNvSpPr>
          <p:nvPr>
            <p:ph type="body" idx="1"/>
          </p:nvPr>
        </p:nvSpPr>
        <p:spPr>
          <a:xfrm>
            <a:off x="444813" y="4561367"/>
            <a:ext cx="8229600" cy="1854007"/>
          </a:xfrm>
          <a:prstGeom prst="rect">
            <a:avLst/>
          </a:prstGeom>
        </p:spPr>
        <p:txBody>
          <a:bodyPr lIns="91425" tIns="91425" rIns="91425" bIns="91425" anchor="t" anchorCtr="0">
            <a:noAutofit/>
          </a:bodyPr>
          <a:lstStyle/>
          <a:p>
            <a:pPr algn="l"/>
            <a:r>
              <a:rPr lang="en-US" sz="2600" b="1" dirty="0" smtClean="0">
                <a:solidFill>
                  <a:schemeClr val="bg1">
                    <a:lumMod val="75000"/>
                  </a:schemeClr>
                </a:solidFill>
                <a:latin typeface="Century Gothic" pitchFamily="34" charset="0"/>
              </a:rPr>
              <a:t>For more information:</a:t>
            </a:r>
          </a:p>
          <a:p>
            <a:pPr algn="l"/>
            <a:r>
              <a:rPr lang="en-US" sz="2600" dirty="0" smtClean="0">
                <a:solidFill>
                  <a:schemeClr val="bg1">
                    <a:lumMod val="75000"/>
                  </a:schemeClr>
                </a:solidFill>
                <a:latin typeface="Century Gothic" pitchFamily="34" charset="0"/>
              </a:rPr>
              <a:t>Poster Presentation</a:t>
            </a:r>
            <a:r>
              <a:rPr lang="en" sz="2600" dirty="0">
                <a:solidFill>
                  <a:schemeClr val="bg1">
                    <a:lumMod val="75000"/>
                  </a:schemeClr>
                </a:solidFill>
                <a:latin typeface="Century Gothic" pitchFamily="34" charset="0"/>
              </a:rPr>
              <a:t> </a:t>
            </a:r>
            <a:r>
              <a:rPr lang="en" sz="2600" dirty="0" smtClean="0">
                <a:solidFill>
                  <a:schemeClr val="bg1">
                    <a:lumMod val="75000"/>
                  </a:schemeClr>
                </a:solidFill>
                <a:latin typeface="Century Gothic" pitchFamily="34" charset="0"/>
              </a:rPr>
              <a:t>during</a:t>
            </a:r>
            <a:r>
              <a:rPr lang="en" sz="2600" dirty="0" smtClean="0">
                <a:solidFill>
                  <a:schemeClr val="bg1">
                    <a:lumMod val="75000"/>
                  </a:schemeClr>
                </a:solidFill>
                <a:latin typeface="Century Gothic" pitchFamily="34" charset="0"/>
              </a:rPr>
              <a:t> </a:t>
            </a:r>
            <a:endParaRPr lang="en" sz="2600" dirty="0" smtClean="0">
              <a:solidFill>
                <a:schemeClr val="bg1">
                  <a:lumMod val="75000"/>
                </a:schemeClr>
              </a:solidFill>
              <a:latin typeface="Century Gothic" pitchFamily="34" charset="0"/>
            </a:endParaRPr>
          </a:p>
          <a:p>
            <a:pPr algn="l"/>
            <a:r>
              <a:rPr lang="en" sz="2600" dirty="0" smtClean="0">
                <a:solidFill>
                  <a:schemeClr val="bg1">
                    <a:lumMod val="75000"/>
                  </a:schemeClr>
                </a:solidFill>
                <a:latin typeface="Century Gothic" pitchFamily="34" charset="0"/>
              </a:rPr>
              <a:t>Session 3 from 2:00 to 4:00 p.m. </a:t>
            </a:r>
          </a:p>
          <a:p>
            <a:pPr algn="l"/>
            <a:r>
              <a:rPr lang="en" sz="2600" dirty="0" smtClean="0">
                <a:solidFill>
                  <a:schemeClr val="bg1">
                    <a:lumMod val="75000"/>
                  </a:schemeClr>
                </a:solidFill>
                <a:latin typeface="Century Gothic" pitchFamily="34" charset="0"/>
              </a:rPr>
              <a:t>at SkyDome exihibit </a:t>
            </a:r>
            <a:r>
              <a:rPr lang="en" sz="2600" dirty="0" smtClean="0">
                <a:solidFill>
                  <a:schemeClr val="bg1">
                    <a:lumMod val="75000"/>
                  </a:schemeClr>
                </a:solidFill>
                <a:latin typeface="Century Gothic" pitchFamily="34" charset="0"/>
              </a:rPr>
              <a:t>34B</a:t>
            </a:r>
            <a:endParaRPr lang="en-US" sz="2600" dirty="0" smtClean="0">
              <a:solidFill>
                <a:schemeClr val="bg1">
                  <a:lumMod val="75000"/>
                </a:schemeClr>
              </a:solidFill>
              <a:latin typeface="Century Gothic" pitchFamily="34" charset="0"/>
            </a:endParaRPr>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42059" y="48904"/>
            <a:ext cx="2133600" cy="381000"/>
          </a:xfrm>
        </p:spPr>
        <p:txBody>
          <a:bodyPr/>
          <a:lstStyle/>
          <a:p>
            <a:r>
              <a:rPr lang="en-US" dirty="0" smtClean="0"/>
              <a:t>34</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24048" y="48904"/>
            <a:ext cx="2133600" cy="381000"/>
          </a:xfrm>
        </p:spPr>
        <p:txBody>
          <a:bodyPr/>
          <a:lstStyle/>
          <a:p>
            <a:fld id="{F8A268F4-B152-4CD1-AC62-706CE4DFB720}" type="slidenum">
              <a:rPr lang="en-US" smtClean="0">
                <a:latin typeface="Century Gothic" pitchFamily="34" charset="0"/>
              </a:rPr>
              <a:pPr/>
              <a:t>9</a:t>
            </a:fld>
            <a:endParaRPr lang="en-US" dirty="0">
              <a:latin typeface="Century Gothic"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95" y="4020851"/>
            <a:ext cx="829786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48" y="452830"/>
            <a:ext cx="7724775" cy="348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2447</TotalTime>
  <Words>1528</Words>
  <Application>Microsoft Office PowerPoint</Application>
  <PresentationFormat>On-screen Show (4:3)</PresentationFormat>
  <Paragraphs>472</Paragraphs>
  <Slides>89</Slides>
  <Notes>79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Wingdings</vt:lpstr>
      <vt:lpstr>Courier New</vt:lpstr>
      <vt:lpstr>Century Gothic</vt:lpstr>
      <vt:lpstr>Bebas</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Chihiro</cp:lastModifiedBy>
  <cp:revision>699</cp:revision>
  <dcterms:modified xsi:type="dcterms:W3CDTF">2013-04-21T23:24:05Z</dcterms:modified>
</cp:coreProperties>
</file>